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60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178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333500"/>
            <a:ext cx="6480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79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000" y="1980000"/>
            <a:ext cx="6012440" cy="147002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628728"/>
            <a:ext cx="4392488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433A-7049-4828-B833-87E6701156C4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729A-7C61-4A88-92A0-2D99D4072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F783-F2F2-4E84-90F2-6EF2D6AE8A54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95DA-47BB-4C34-89EE-3130AA3DE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6272213"/>
            <a:ext cx="69500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000"/>
            <a:ext cx="8229600" cy="4525963"/>
          </a:xfrm>
        </p:spPr>
        <p:txBody>
          <a:bodyPr/>
          <a:lstStyle>
            <a:lvl1pPr>
              <a:buClr>
                <a:srgbClr val="CC0000"/>
              </a:buCl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C0000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C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C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C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2710-8BBA-4BF9-A97D-512FB62DABD4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27E4-40F1-48D1-9CB5-E279983B7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6270625"/>
            <a:ext cx="69500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00000"/>
            <a:ext cx="4038600" cy="4525963"/>
          </a:xfrm>
        </p:spPr>
        <p:txBody>
          <a:bodyPr/>
          <a:lstStyle>
            <a:lvl1pPr>
              <a:buClr>
                <a:srgbClr val="CC0000"/>
              </a:buClr>
              <a:defRPr sz="2000"/>
            </a:lvl1pPr>
            <a:lvl2pPr>
              <a:buClr>
                <a:srgbClr val="CC0000"/>
              </a:buClr>
              <a:defRPr sz="1800"/>
            </a:lvl2pPr>
            <a:lvl3pPr>
              <a:buClr>
                <a:srgbClr val="CC0000"/>
              </a:buClr>
              <a:defRPr sz="1600"/>
            </a:lvl3pPr>
            <a:lvl4pPr>
              <a:buClr>
                <a:srgbClr val="CC0000"/>
              </a:buClr>
              <a:defRPr sz="1600"/>
            </a:lvl4pPr>
            <a:lvl5pPr>
              <a:buClr>
                <a:srgbClr val="CC0000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00000"/>
            <a:ext cx="4038600" cy="4525963"/>
          </a:xfrm>
        </p:spPr>
        <p:txBody>
          <a:bodyPr/>
          <a:lstStyle>
            <a:lvl1pPr>
              <a:buClr>
                <a:srgbClr val="CC0000"/>
              </a:buClr>
              <a:defRPr sz="2000"/>
            </a:lvl1pPr>
            <a:lvl2pPr>
              <a:buClr>
                <a:srgbClr val="CC0000"/>
              </a:buClr>
              <a:defRPr sz="1800"/>
            </a:lvl2pPr>
            <a:lvl3pPr>
              <a:buClr>
                <a:srgbClr val="CC0000"/>
              </a:buClr>
              <a:defRPr sz="1600"/>
            </a:lvl3pPr>
            <a:lvl4pPr>
              <a:buClr>
                <a:srgbClr val="CC0000"/>
              </a:buClr>
              <a:defRPr sz="1600"/>
            </a:lvl4pPr>
            <a:lvl5pPr>
              <a:buClr>
                <a:srgbClr val="CC0000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D081-1C6D-456A-BF45-D8947DF67998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95A8-7CE5-4538-A932-589F4904E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C6B6-241F-476A-A6D5-E5EFA6226295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A723-5D86-47B8-8941-7B1793D43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0ED-D8AE-47AB-A251-B795FF071918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0A1C-CBD1-4857-AF0F-1B2A328DB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6C19F-AF43-4DFF-BEEA-42961EAF11F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B720B-5A45-427C-AC2A-5E8712C0A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5BDEF-0210-4CDF-9FED-280093411508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C9B6-2D4D-4737-975A-F60B47B9D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E856C4-637F-408B-ABBD-8AC786D96A91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6274B1-587E-47DF-B0E7-DD43D5ED9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62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59595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519363" y="1979613"/>
            <a:ext cx="6121400" cy="2528887"/>
          </a:xfrm>
        </p:spPr>
        <p:txBody>
          <a:bodyPr/>
          <a:lstStyle/>
          <a:p>
            <a:r>
              <a:rPr lang="ru-RU" smtClean="0">
                <a:solidFill>
                  <a:srgbClr val="595959"/>
                </a:solidFill>
                <a:cs typeface="Arial" charset="0"/>
              </a:rPr>
              <a:t>Об использовании открытых данных для оказания услуг в интересах гражданского общества и бизнеса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9363" y="4629150"/>
            <a:ext cx="6121400" cy="1752600"/>
          </a:xfrm>
        </p:spPr>
        <p:txBody>
          <a:bodyPr rtlCol="0"/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>Кейсы на основе российской практики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>
                <a:solidFill>
                  <a:srgbClr val="595959"/>
                </a:solidFill>
              </a:rPr>
              <a:t>Кейс</a:t>
            </a:r>
            <a:r>
              <a:rPr lang="en-US" smtClean="0">
                <a:solidFill>
                  <a:srgbClr val="595959"/>
                </a:solidFill>
              </a:rPr>
              <a:t>: </a:t>
            </a:r>
            <a:r>
              <a:rPr lang="ru-RU" smtClean="0">
                <a:solidFill>
                  <a:srgbClr val="595959"/>
                </a:solidFill>
              </a:rPr>
              <a:t>Сервисы на основе данных по госзакупкам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dirty="0"/>
              <a:t>Открытие доступа на сайте </a:t>
            </a:r>
            <a:r>
              <a:rPr lang="en-US" sz="1600" u="sng" dirty="0"/>
              <a:t>www</a:t>
            </a:r>
            <a:r>
              <a:rPr lang="ru-RU" sz="1600" u="sng" dirty="0" smtClean="0"/>
              <a:t>.</a:t>
            </a:r>
            <a:r>
              <a:rPr lang="en-US" sz="1600" u="sng" dirty="0" smtClean="0"/>
              <a:t>zakupki.gov.ru</a:t>
            </a:r>
            <a:r>
              <a:rPr lang="en-US" sz="1600" dirty="0" smtClean="0"/>
              <a:t> </a:t>
            </a:r>
            <a:r>
              <a:rPr lang="ru-RU" sz="1600" dirty="0"/>
              <a:t>к </a:t>
            </a:r>
            <a:r>
              <a:rPr lang="en-US" sz="1600" dirty="0"/>
              <a:t>FTP</a:t>
            </a:r>
            <a:r>
              <a:rPr lang="ru-RU" sz="1600" dirty="0"/>
              <a:t> серверу, содержащему в структурированном виде </a:t>
            </a:r>
            <a:r>
              <a:rPr lang="ru-RU" sz="1600" dirty="0" smtClean="0"/>
              <a:t>информацию </a:t>
            </a:r>
            <a:r>
              <a:rPr lang="ru-RU" sz="1600" dirty="0"/>
              <a:t>о </a:t>
            </a:r>
            <a:r>
              <a:rPr lang="ru-RU" sz="1600" dirty="0" smtClean="0"/>
              <a:t>закупках, </a:t>
            </a:r>
            <a:r>
              <a:rPr lang="ru-RU" sz="1600" dirty="0"/>
              <a:t>привело к взрывному росту числа </a:t>
            </a:r>
            <a:r>
              <a:rPr lang="ru-RU" sz="1600" dirty="0" smtClean="0"/>
              <a:t>приложений, предназначенных для </a:t>
            </a:r>
            <a:r>
              <a:rPr lang="ru-RU" sz="1600" dirty="0"/>
              <a:t>поставщиков товаров и услуг для </a:t>
            </a:r>
            <a:r>
              <a:rPr lang="ru-RU" sz="1600" dirty="0" smtClean="0"/>
              <a:t>государства </a:t>
            </a:r>
            <a:endParaRPr lang="ru-RU" sz="1600" dirty="0"/>
          </a:p>
          <a:p>
            <a:pPr algn="just" fontAlgn="auto">
              <a:spcAft>
                <a:spcPts val="0"/>
              </a:spcAft>
              <a:defRPr/>
            </a:pPr>
            <a:r>
              <a:rPr lang="ru-RU" sz="1600" dirty="0"/>
              <a:t>На </a:t>
            </a:r>
            <a:r>
              <a:rPr lang="ru-RU" sz="1600" dirty="0" smtClean="0"/>
              <a:t>рынке создано </a:t>
            </a:r>
            <a:r>
              <a:rPr lang="ru-RU" sz="1600" dirty="0"/>
              <a:t>несколько десятков </a:t>
            </a:r>
            <a:r>
              <a:rPr lang="ru-RU" sz="1600" dirty="0" smtClean="0"/>
              <a:t>коммерческих структур</a:t>
            </a:r>
            <a:r>
              <a:rPr lang="ru-RU" sz="1600" dirty="0"/>
              <a:t>, занимающихся </a:t>
            </a:r>
            <a:r>
              <a:rPr lang="ru-RU" sz="1600" dirty="0" smtClean="0"/>
              <a:t>анализом и </a:t>
            </a:r>
            <a:r>
              <a:rPr lang="ru-RU" sz="1600" dirty="0"/>
              <a:t>обработкой этой информации. Благодаря </a:t>
            </a:r>
            <a:r>
              <a:rPr lang="ru-RU" sz="1600" dirty="0" smtClean="0"/>
              <a:t>созданным сервисам есть </a:t>
            </a:r>
            <a:r>
              <a:rPr lang="ru-RU" sz="1600" dirty="0"/>
              <a:t>возможность вести </a:t>
            </a:r>
            <a:r>
              <a:rPr lang="ru-RU" sz="1600" dirty="0" smtClean="0"/>
              <a:t>глубокий поиск</a:t>
            </a:r>
            <a:r>
              <a:rPr lang="ru-RU" sz="1600" dirty="0"/>
              <a:t>, </a:t>
            </a:r>
            <a:r>
              <a:rPr lang="ru-RU" sz="1600" dirty="0" smtClean="0"/>
              <a:t>сравнивать цены</a:t>
            </a:r>
            <a:r>
              <a:rPr lang="ru-RU" sz="1600" dirty="0"/>
              <a:t>, </a:t>
            </a:r>
            <a:r>
              <a:rPr lang="ru-RU" sz="1600" dirty="0" smtClean="0"/>
              <a:t>анализировать конкурентов, получать </a:t>
            </a:r>
            <a:r>
              <a:rPr lang="ru-RU" sz="1600" dirty="0"/>
              <a:t>контакты участников торговых </a:t>
            </a:r>
            <a:r>
              <a:rPr lang="ru-RU" sz="1600" dirty="0" smtClean="0"/>
              <a:t>процедур</a:t>
            </a:r>
            <a:r>
              <a:rPr lang="en-US" sz="1600" dirty="0" smtClean="0"/>
              <a:t>;</a:t>
            </a:r>
            <a:r>
              <a:rPr lang="ru-RU" sz="1600" dirty="0" smtClean="0"/>
              <a:t> в результате выросла </a:t>
            </a:r>
            <a:r>
              <a:rPr lang="ru-RU" sz="1600" dirty="0"/>
              <a:t>прозрачность сферы </a:t>
            </a:r>
            <a:r>
              <a:rPr lang="ru-RU" sz="1600" dirty="0" err="1" smtClean="0"/>
              <a:t>госзакупок</a:t>
            </a:r>
            <a:r>
              <a:rPr lang="ru-RU" sz="1600" dirty="0" smtClean="0"/>
              <a:t> и уровень конкуренции</a:t>
            </a:r>
            <a:endParaRPr lang="ru-RU" sz="1600" dirty="0"/>
          </a:p>
          <a:p>
            <a:pPr algn="just" fontAlgn="auto">
              <a:spcAft>
                <a:spcPts val="0"/>
              </a:spcAft>
              <a:defRPr/>
            </a:pPr>
            <a:r>
              <a:rPr lang="ru-RU" sz="1600" dirty="0" smtClean="0"/>
              <a:t>По оценкам, общий </a:t>
            </a:r>
            <a:r>
              <a:rPr lang="ru-RU" sz="1600" dirty="0"/>
              <a:t>объем рынка коммерческих информационных услуг на рынке </a:t>
            </a:r>
            <a:r>
              <a:rPr lang="ru-RU" sz="1600" dirty="0" smtClean="0"/>
              <a:t>закупок составляет сейчас минимум </a:t>
            </a:r>
            <a:r>
              <a:rPr lang="ru-RU" sz="1600" b="1" dirty="0"/>
              <a:t>40-50</a:t>
            </a:r>
            <a:r>
              <a:rPr lang="ru-RU" sz="1600" dirty="0"/>
              <a:t> млн. долларов  год и быстро </a:t>
            </a:r>
            <a:r>
              <a:rPr lang="ru-RU" sz="1600" dirty="0" smtClean="0"/>
              <a:t>увеличивается </a:t>
            </a:r>
            <a:endParaRPr lang="ru-RU" sz="1600" dirty="0"/>
          </a:p>
          <a:p>
            <a:pPr algn="just" fontAlgn="auto">
              <a:spcAft>
                <a:spcPts val="0"/>
              </a:spcAft>
              <a:defRPr/>
            </a:pPr>
            <a:r>
              <a:rPr lang="ru-RU" sz="1600" dirty="0" smtClean="0"/>
              <a:t>По прогнозам участников рынка, благодаря </a:t>
            </a:r>
            <a:r>
              <a:rPr lang="ru-RU" sz="1600" dirty="0"/>
              <a:t>223-ФЗ </a:t>
            </a:r>
            <a:r>
              <a:rPr lang="ru-RU" sz="1600" dirty="0" smtClean="0"/>
              <a:t>и открытию </a:t>
            </a:r>
            <a:r>
              <a:rPr lang="ru-RU" sz="1600" dirty="0"/>
              <a:t>государством в машиночитаемом виде данных, касающихся закупочной деятельности </a:t>
            </a:r>
            <a:r>
              <a:rPr lang="ru-RU" sz="1600" dirty="0" err="1" smtClean="0"/>
              <a:t>госкорпораций</a:t>
            </a:r>
            <a:r>
              <a:rPr lang="ru-RU" sz="1600" dirty="0" smtClean="0"/>
              <a:t>, объем </a:t>
            </a:r>
            <a:r>
              <a:rPr lang="ru-RU" sz="1600" dirty="0"/>
              <a:t>рынка информационных </a:t>
            </a:r>
            <a:r>
              <a:rPr lang="ru-RU" sz="1600" dirty="0" smtClean="0"/>
              <a:t>услуг </a:t>
            </a:r>
            <a:r>
              <a:rPr lang="ru-RU" sz="1600" dirty="0"/>
              <a:t>возрастет </a:t>
            </a:r>
            <a:r>
              <a:rPr lang="ru-RU" sz="1600" dirty="0" smtClean="0"/>
              <a:t>в этой сфере еще минимум </a:t>
            </a:r>
            <a:r>
              <a:rPr lang="ru-RU" sz="1600" dirty="0"/>
              <a:t>в </a:t>
            </a:r>
            <a:r>
              <a:rPr lang="ru-RU" sz="1600" b="1" dirty="0"/>
              <a:t>2 </a:t>
            </a:r>
            <a:r>
              <a:rPr lang="ru-RU" sz="1600" dirty="0" smtClean="0"/>
              <a:t>раза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600" dirty="0"/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CC0000"/>
                </a:solidFill>
              </a:rPr>
              <a:t>Примеры </a:t>
            </a:r>
            <a:r>
              <a:rPr lang="ru-RU" sz="1600" b="1" dirty="0" smtClean="0">
                <a:solidFill>
                  <a:srgbClr val="CC0000"/>
                </a:solidFill>
              </a:rPr>
              <a:t>информационных </a:t>
            </a:r>
            <a:r>
              <a:rPr lang="ru-RU" sz="1600" b="1" dirty="0">
                <a:solidFill>
                  <a:srgbClr val="CC0000"/>
                </a:solidFill>
              </a:rPr>
              <a:t>ресурсов</a:t>
            </a:r>
            <a:r>
              <a:rPr lang="en-US" sz="1600" b="1" dirty="0">
                <a:solidFill>
                  <a:srgbClr val="CC0000"/>
                </a:solidFill>
              </a:rPr>
              <a:t>: </a:t>
            </a:r>
            <a:endParaRPr lang="en-US" sz="1600" b="1" dirty="0" smtClean="0">
              <a:solidFill>
                <a:srgbClr val="CC000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/>
              <a:t>3akupki.ru</a:t>
            </a:r>
            <a:r>
              <a:rPr lang="ru-RU" sz="1600" b="1" dirty="0"/>
              <a:t>., bicotender.ru, initpro.ru, ist-budget.ru, is-zakupki.ru, goszakaz.ru, goszakupki-cpr.ru, marketing.interfax.ru, multitender.ru, my-tender.ru, regionzakaz.ru</a:t>
            </a:r>
            <a:r>
              <a:rPr lang="ru-RU" sz="1600" b="1" dirty="0" smtClean="0"/>
              <a:t>, </a:t>
            </a:r>
            <a:r>
              <a:rPr lang="en-US" sz="1600" b="1" dirty="0" smtClean="0"/>
              <a:t>seldon.ur.ru</a:t>
            </a:r>
            <a:r>
              <a:rPr lang="ru-RU" sz="1600" b="1" dirty="0" smtClean="0"/>
              <a:t>, tender-spb.ru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>
                <a:solidFill>
                  <a:srgbClr val="595959"/>
                </a:solidFill>
              </a:rPr>
              <a:t>Кейс</a:t>
            </a:r>
            <a:r>
              <a:rPr lang="en-US" smtClean="0">
                <a:solidFill>
                  <a:srgbClr val="595959"/>
                </a:solidFill>
              </a:rPr>
              <a:t>:</a:t>
            </a:r>
            <a:r>
              <a:rPr lang="ru-RU" smtClean="0">
                <a:solidFill>
                  <a:srgbClr val="595959"/>
                </a:solidFill>
              </a:rPr>
              <a:t> Сервисы по анализу судебной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Решения арбитражных судов доступны для выгрузки, решения судов общей юрисдикции </a:t>
            </a:r>
            <a:r>
              <a:rPr lang="ru-RU" dirty="0" smtClean="0"/>
              <a:t>доступны  </a:t>
            </a:r>
            <a:r>
              <a:rPr lang="ru-RU" dirty="0"/>
              <a:t>фрагментарно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Анализ судебной информации, </a:t>
            </a:r>
            <a:r>
              <a:rPr lang="ru-RU" dirty="0" smtClean="0"/>
              <a:t>который </a:t>
            </a:r>
            <a:r>
              <a:rPr lang="ru-RU" dirty="0"/>
              <a:t>проводят </a:t>
            </a:r>
            <a:r>
              <a:rPr lang="ru-RU" dirty="0" err="1"/>
              <a:t>агрегаторы</a:t>
            </a:r>
            <a:r>
              <a:rPr lang="ru-RU" dirty="0"/>
              <a:t>, дает возможность сравнивать судебные решения по сходным делам, получать аналитику. </a:t>
            </a:r>
            <a:r>
              <a:rPr lang="ru-RU" dirty="0" smtClean="0"/>
              <a:t>Например </a:t>
            </a:r>
            <a:r>
              <a:rPr lang="ru-RU" dirty="0"/>
              <a:t>выявлять, где самые суровые судьи, где больше оправдательных приговоров, каково соотношение умышленных и неумышленных убийств, степень родственности судей, успешность прокуроров и адвокатов, </a:t>
            </a:r>
            <a:r>
              <a:rPr lang="ru-RU" dirty="0" smtClean="0"/>
              <a:t>сравнительную </a:t>
            </a:r>
            <a:r>
              <a:rPr lang="ru-RU" dirty="0"/>
              <a:t>"популярность" различных наркотических средств по регионам (сравнивая упоминания тех или иных наркотических средств в текстах приговоров) и т.д.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dirty="0" smtClean="0"/>
              <a:t>Другая область применения судебной информации – это информационные </a:t>
            </a:r>
            <a:r>
              <a:rPr lang="ru-RU" dirty="0"/>
              <a:t>системы, создающие сервисы для оценки кредитных </a:t>
            </a:r>
            <a:r>
              <a:rPr lang="ru-RU" dirty="0" smtClean="0"/>
              <a:t>рисков. В этой сфере разработчики создают </a:t>
            </a:r>
            <a:r>
              <a:rPr lang="ru-RU" dirty="0"/>
              <a:t>сервисы оповещений </a:t>
            </a:r>
            <a:r>
              <a:rPr lang="ru-RU" dirty="0" smtClean="0"/>
              <a:t>- на </a:t>
            </a:r>
            <a:r>
              <a:rPr lang="ru-RU" dirty="0"/>
              <a:t>основании базы данных решений арбитражных судов, </a:t>
            </a:r>
            <a:r>
              <a:rPr lang="ru-RU" dirty="0" smtClean="0"/>
              <a:t>сайта </a:t>
            </a:r>
            <a:r>
              <a:rPr lang="ru-RU" dirty="0"/>
              <a:t>информации о банкротствах </a:t>
            </a:r>
            <a:r>
              <a:rPr lang="ru-RU" dirty="0" smtClean="0"/>
              <a:t>и </a:t>
            </a:r>
            <a:r>
              <a:rPr lang="ru-RU" dirty="0" err="1"/>
              <a:t>сущфактов</a:t>
            </a:r>
            <a:r>
              <a:rPr lang="ru-RU" dirty="0"/>
              <a:t> </a:t>
            </a:r>
            <a:r>
              <a:rPr lang="ru-RU" dirty="0" err="1" smtClean="0"/>
              <a:t>юрлиц</a:t>
            </a:r>
            <a:r>
              <a:rPr lang="ru-RU" dirty="0" smtClean="0"/>
              <a:t> </a:t>
            </a:r>
            <a:r>
              <a:rPr lang="en-US" dirty="0"/>
              <a:t>(www.fedresurs.ru)</a:t>
            </a:r>
            <a:r>
              <a:rPr lang="ru-RU" dirty="0" smtClean="0"/>
              <a:t>. Компании-кредитору </a:t>
            </a:r>
            <a:r>
              <a:rPr lang="ru-RU" dirty="0"/>
              <a:t>это позволяет, например,  оперативно узнать, что </a:t>
            </a:r>
            <a:r>
              <a:rPr lang="ru-RU" dirty="0" smtClean="0"/>
              <a:t>заемщику </a:t>
            </a:r>
            <a:r>
              <a:rPr lang="ru-RU" dirty="0"/>
              <a:t>предъявлен  иск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dirty="0" smtClean="0"/>
              <a:t>Таким образом, без </a:t>
            </a:r>
            <a:r>
              <a:rPr lang="ru-RU" dirty="0"/>
              <a:t>подобного рода информации не смог бы существовать рынок информационных услуг по оценке кредитных </a:t>
            </a:r>
            <a:r>
              <a:rPr lang="ru-RU" dirty="0" smtClean="0"/>
              <a:t>рисков юридических лиц, </a:t>
            </a:r>
            <a:r>
              <a:rPr lang="ru-RU" dirty="0"/>
              <a:t>объем которого </a:t>
            </a:r>
            <a:r>
              <a:rPr lang="ru-RU" dirty="0" smtClean="0"/>
              <a:t>можно </a:t>
            </a:r>
            <a:r>
              <a:rPr lang="ru-RU" dirty="0"/>
              <a:t>оценить в </a:t>
            </a:r>
            <a:r>
              <a:rPr lang="ru-RU" b="1" dirty="0"/>
              <a:t>70-80</a:t>
            </a:r>
            <a:r>
              <a:rPr lang="ru-RU" dirty="0"/>
              <a:t> млн долларов  </a:t>
            </a:r>
            <a:r>
              <a:rPr lang="ru-RU" dirty="0" smtClean="0"/>
              <a:t>год при темпах роста </a:t>
            </a:r>
            <a:r>
              <a:rPr lang="ru-RU" b="1" dirty="0" smtClean="0"/>
              <a:t>20-25</a:t>
            </a:r>
            <a:r>
              <a:rPr lang="ru-RU" b="1" dirty="0"/>
              <a:t>%</a:t>
            </a:r>
            <a:r>
              <a:rPr lang="ru-RU" dirty="0"/>
              <a:t> в год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800" dirty="0" smtClean="0"/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rgbClr val="CC0000"/>
                </a:solidFill>
              </a:rPr>
              <a:t>Примеры информационных ресурсов</a:t>
            </a:r>
            <a:r>
              <a:rPr lang="en-US" sz="1900" b="1" dirty="0" smtClean="0">
                <a:solidFill>
                  <a:srgbClr val="CC0000"/>
                </a:solidFill>
              </a:rPr>
              <a:t>:</a:t>
            </a:r>
            <a:endParaRPr lang="en-US" sz="1900" b="1" dirty="0">
              <a:solidFill>
                <a:srgbClr val="CC000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/>
              <a:t>rospravosudie.com, </a:t>
            </a:r>
            <a:r>
              <a:rPr lang="en-US" sz="1900" b="1" dirty="0" smtClean="0"/>
              <a:t> </a:t>
            </a:r>
            <a:r>
              <a:rPr lang="ru-RU" sz="1900" b="1" dirty="0" smtClean="0"/>
              <a:t>www.pravo.ru, </a:t>
            </a:r>
            <a:r>
              <a:rPr lang="en-US" sz="1900" b="1" dirty="0" smtClean="0"/>
              <a:t>www.intergrum.ru, spark-interfax.ru</a:t>
            </a: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900" dirty="0" smtClean="0"/>
          </a:p>
          <a:p>
            <a:pPr algn="just" fontAlgn="auto">
              <a:spcAft>
                <a:spcPts val="0"/>
              </a:spcAft>
              <a:defRPr/>
            </a:pPr>
            <a:endParaRPr lang="ru-RU" dirty="0"/>
          </a:p>
          <a:p>
            <a:pPr algn="just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>
                <a:solidFill>
                  <a:srgbClr val="595959"/>
                </a:solidFill>
              </a:rPr>
              <a:t>Кейс</a:t>
            </a:r>
            <a:r>
              <a:rPr lang="en-US" smtClean="0">
                <a:solidFill>
                  <a:srgbClr val="595959"/>
                </a:solidFill>
              </a:rPr>
              <a:t>:</a:t>
            </a:r>
            <a:r>
              <a:rPr lang="ru-RU" smtClean="0">
                <a:solidFill>
                  <a:srgbClr val="595959"/>
                </a:solidFill>
              </a:rPr>
              <a:t> Сервисы по кадастру, бюджету и госрасходам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 smtClean="0"/>
              <a:t>Карманный кадастр </a:t>
            </a:r>
            <a:r>
              <a:rPr lang="en-US" sz="1600" b="1" dirty="0" err="1" smtClean="0"/>
              <a:t>KadastrRu</a:t>
            </a:r>
            <a:r>
              <a:rPr lang="ru-RU" sz="1600" dirty="0" smtClean="0"/>
              <a:t> </a:t>
            </a:r>
            <a:r>
              <a:rPr lang="ru-RU" sz="1600" b="1" dirty="0" smtClean="0"/>
              <a:t>для </a:t>
            </a:r>
            <a:r>
              <a:rPr lang="en-US" sz="1600" b="1" dirty="0" smtClean="0"/>
              <a:t>Android</a:t>
            </a:r>
            <a:r>
              <a:rPr lang="ru-RU" sz="1600" b="1" dirty="0" smtClean="0"/>
              <a:t> и </a:t>
            </a:r>
            <a:r>
              <a:rPr lang="en-US" sz="1600" b="1" dirty="0" smtClean="0"/>
              <a:t>iPhone</a:t>
            </a:r>
            <a:r>
              <a:rPr lang="ru-RU" sz="1600" b="1" dirty="0" smtClean="0"/>
              <a:t>.</a:t>
            </a:r>
            <a:r>
              <a:rPr lang="ru-RU" sz="1600" dirty="0" smtClean="0"/>
              <a:t> Приложение позволяет, используя </a:t>
            </a:r>
            <a:r>
              <a:rPr lang="ru-RU" sz="1600" dirty="0" err="1" smtClean="0"/>
              <a:t>геолокацию</a:t>
            </a:r>
            <a:r>
              <a:rPr lang="ru-RU" sz="1600" dirty="0" smtClean="0"/>
              <a:t>, получать данные о земельном участке, рядом с которым находится пользователь, узнать площадь земельного участка, назначение земли, данные о территориальных подразделениях </a:t>
            </a:r>
            <a:r>
              <a:rPr lang="ru-RU" sz="1600" dirty="0" err="1" smtClean="0"/>
              <a:t>Росреестра</a:t>
            </a:r>
            <a:r>
              <a:rPr lang="ru-RU" sz="1600" dirty="0" smtClean="0"/>
              <a:t>, которые обслуживают данный земельный участок. Источник данных - Публичная кадастровая карта (</a:t>
            </a:r>
            <a:r>
              <a:rPr lang="en-US" sz="1600" dirty="0" smtClean="0"/>
              <a:t>maps.rosreestr.ru</a:t>
            </a:r>
            <a:r>
              <a:rPr lang="ru-RU" sz="1600" dirty="0" smtClean="0"/>
              <a:t>)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6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ru-RU" sz="1600" b="1" dirty="0" smtClean="0"/>
              <a:t>Сведения о доходах чиновников. </a:t>
            </a:r>
            <a:r>
              <a:rPr lang="ru-RU" sz="1700" dirty="0"/>
              <a:t>На ресурсах </a:t>
            </a:r>
            <a:r>
              <a:rPr lang="ru-RU" sz="1600" dirty="0" smtClean="0"/>
              <a:t> </a:t>
            </a:r>
            <a:r>
              <a:rPr lang="ru-RU" sz="1600" b="1" dirty="0" smtClean="0"/>
              <a:t>declarator.org, publicprofit.ru </a:t>
            </a:r>
            <a:r>
              <a:rPr lang="ru-RU" sz="1600" dirty="0" smtClean="0"/>
              <a:t>собраны данные из деклараций чиновников федерального и регионального уровня. Есть возможность сравнения данных по годам и  другим параметрам, построения различных выборок</a:t>
            </a:r>
            <a:r>
              <a:rPr lang="ru-RU" sz="1600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ru-RU" sz="1600" b="1" dirty="0" smtClean="0"/>
              <a:t>Данные </a:t>
            </a:r>
            <a:r>
              <a:rPr lang="ru-RU" sz="1600" b="1" dirty="0"/>
              <a:t>по бюджету </a:t>
            </a:r>
            <a:endParaRPr lang="ru-RU" sz="1600" b="1" dirty="0" smtClean="0"/>
          </a:p>
          <a:p>
            <a:pPr marL="800100" lvl="2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200" dirty="0" smtClean="0"/>
              <a:t>-  </a:t>
            </a:r>
            <a:r>
              <a:rPr lang="ru-RU" b="1" dirty="0" smtClean="0"/>
              <a:t>budget4me.ru.</a:t>
            </a:r>
            <a:r>
              <a:rPr lang="ru-RU" dirty="0" smtClean="0"/>
              <a:t> На портале представлена общедоступная информация </a:t>
            </a:r>
            <a:r>
              <a:rPr lang="ru-RU" dirty="0"/>
              <a:t>о расходах бюджетов всех уровней в </a:t>
            </a:r>
            <a:r>
              <a:rPr lang="ru-RU" dirty="0" smtClean="0"/>
              <a:t>различных областях (здравоохранение</a:t>
            </a:r>
            <a:r>
              <a:rPr lang="ru-RU" dirty="0"/>
              <a:t>, ЖКХ, образование, транспорт, пенсии и </a:t>
            </a:r>
            <a:r>
              <a:rPr lang="ru-RU" dirty="0" smtClean="0"/>
              <a:t>льготы). Есть возможность сравнения регионов, стран, финансирования отдельных отраслей</a:t>
            </a:r>
            <a:endParaRPr lang="ru-RU" dirty="0"/>
          </a:p>
          <a:p>
            <a:pPr marL="800100" lvl="2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- </a:t>
            </a:r>
            <a:r>
              <a:rPr lang="ru-RU" b="1" dirty="0" smtClean="0"/>
              <a:t>rosspending.ru.</a:t>
            </a:r>
            <a:r>
              <a:rPr lang="ru-RU" dirty="0" smtClean="0"/>
              <a:t> </a:t>
            </a:r>
            <a:r>
              <a:rPr lang="ru-RU" dirty="0"/>
              <a:t>Сайт </a:t>
            </a:r>
            <a:r>
              <a:rPr lang="ru-RU" dirty="0" smtClean="0"/>
              <a:t>для </a:t>
            </a:r>
            <a:r>
              <a:rPr lang="ru-RU" dirty="0"/>
              <a:t>анализа и мониторинга государственных затрат в </a:t>
            </a:r>
            <a:r>
              <a:rPr lang="ru-RU" dirty="0" smtClean="0"/>
              <a:t>РФ, прежде всего </a:t>
            </a:r>
            <a:r>
              <a:rPr lang="ru-RU" dirty="0" err="1" smtClean="0"/>
              <a:t>госзакупок</a:t>
            </a:r>
            <a:r>
              <a:rPr lang="ru-RU" dirty="0" smtClean="0"/>
              <a:t>. В частности, анализируется </a:t>
            </a:r>
            <a:r>
              <a:rPr lang="ru-RU" dirty="0" err="1" smtClean="0"/>
              <a:t>аффилированность</a:t>
            </a:r>
            <a:r>
              <a:rPr lang="ru-RU" dirty="0" smtClean="0"/>
              <a:t> крупнейших поставщиков,  контракты с минимальными сроками исполнения, контракты недобросовестных поставщиков</a:t>
            </a:r>
          </a:p>
          <a:p>
            <a:pPr marL="800100" lvl="2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800100" lvl="2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just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595959"/>
                </a:solidFill>
              </a:rPr>
              <a:t>Примеры сервисов для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52596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CC0000"/>
                </a:solidFill>
              </a:rPr>
              <a:t>Городской транспорт</a:t>
            </a:r>
            <a:r>
              <a:rPr lang="en-US" sz="1600" b="1" dirty="0" smtClean="0">
                <a:solidFill>
                  <a:srgbClr val="CC0000"/>
                </a:solidFill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>
              <a:solidFill>
                <a:srgbClr val="CC0000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b="1" dirty="0" smtClean="0"/>
              <a:t>rasp.yandex.ru</a:t>
            </a:r>
            <a:r>
              <a:rPr lang="ru-RU" sz="1600" b="1" dirty="0" smtClean="0"/>
              <a:t>. </a:t>
            </a:r>
            <a:r>
              <a:rPr lang="ru-RU" sz="1600" dirty="0" smtClean="0"/>
              <a:t>Маршруты городского транспорта, расписание движения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b="1" dirty="0" smtClean="0"/>
              <a:t>maps.google.ru</a:t>
            </a:r>
            <a:r>
              <a:rPr lang="ru-RU" sz="1600" dirty="0" smtClean="0"/>
              <a:t>. Маршруты городского транспорта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1600" b="1" dirty="0" smtClean="0"/>
              <a:t>«Расписание трамваев города Ижевска».</a:t>
            </a:r>
            <a:r>
              <a:rPr lang="ru-RU" sz="1600" dirty="0" smtClean="0"/>
              <a:t> Приложение на базе</a:t>
            </a:r>
            <a:r>
              <a:rPr lang="en-US" sz="1600" dirty="0" smtClean="0"/>
              <a:t> </a:t>
            </a:r>
            <a:r>
              <a:rPr lang="ru-RU" sz="1600" dirty="0" smtClean="0"/>
              <a:t>информации МУП «</a:t>
            </a:r>
            <a:r>
              <a:rPr lang="ru-RU" sz="1600" dirty="0" err="1" smtClean="0"/>
              <a:t>ИжГорЭлектроТранс</a:t>
            </a:r>
            <a:r>
              <a:rPr lang="ru-RU" sz="1600" dirty="0" smtClean="0"/>
              <a:t>» - информация о маршруте, № маршрутов, расписание</a:t>
            </a:r>
            <a:endParaRPr lang="en-US" sz="1600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ru-RU" sz="1600" b="1" dirty="0" err="1" smtClean="0"/>
              <a:t>DorogaTV</a:t>
            </a:r>
            <a:r>
              <a:rPr lang="ru-RU" sz="1600" b="1" dirty="0" smtClean="0"/>
              <a:t>. </a:t>
            </a:r>
            <a:r>
              <a:rPr lang="ru-RU" sz="1600" dirty="0"/>
              <a:t>И</a:t>
            </a:r>
            <a:r>
              <a:rPr lang="ru-RU" sz="1600" dirty="0" smtClean="0"/>
              <a:t>нформация а режиме реального </a:t>
            </a:r>
            <a:r>
              <a:rPr lang="ru-RU" sz="1600" dirty="0"/>
              <a:t>времени о движении транспорта в </a:t>
            </a:r>
            <a:r>
              <a:rPr lang="ru-RU" sz="1600" dirty="0" smtClean="0"/>
              <a:t>Казани, Калининграде, Нижнем Новгороде, Набережных Челнах, Пензе,  Тамбове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1600" b="1" dirty="0" smtClean="0"/>
              <a:t>«Транспорт Санкт-Петербурга».</a:t>
            </a:r>
            <a:r>
              <a:rPr lang="en-US" sz="1600" dirty="0" smtClean="0"/>
              <a:t> </a:t>
            </a:r>
            <a:r>
              <a:rPr lang="ru-RU" sz="1600" dirty="0" smtClean="0"/>
              <a:t>Наблюдение за </a:t>
            </a:r>
            <a:r>
              <a:rPr lang="ru-RU" sz="1600" dirty="0"/>
              <a:t>общественным транспортом на карте в режиме реального </a:t>
            </a:r>
            <a:r>
              <a:rPr lang="ru-RU" sz="1600" dirty="0" smtClean="0"/>
              <a:t>времени, прокладка маршрута, время прибытия транспорта на остановку, расписание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b="1" dirty="0" smtClean="0"/>
              <a:t>Rusavtobus.ru</a:t>
            </a:r>
            <a:r>
              <a:rPr lang="ru-RU" sz="1600" b="1" dirty="0" smtClean="0"/>
              <a:t>. </a:t>
            </a:r>
            <a:r>
              <a:rPr lang="ru-RU" sz="1600" dirty="0" smtClean="0"/>
              <a:t>Расписания </a:t>
            </a:r>
            <a:r>
              <a:rPr lang="ru-RU" sz="1600" dirty="0"/>
              <a:t>и маршруты общественного транспорта, </a:t>
            </a:r>
            <a:r>
              <a:rPr lang="ru-RU" sz="1600" dirty="0" smtClean="0"/>
              <a:t>как </a:t>
            </a:r>
            <a:r>
              <a:rPr lang="ru-RU" sz="1600" dirty="0"/>
              <a:t>городского, так и междугороднего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C0000"/>
                </a:solidFill>
              </a:rPr>
              <a:t>Выводы</a:t>
            </a:r>
            <a:r>
              <a:rPr lang="en-US" smtClean="0">
                <a:solidFill>
                  <a:srgbClr val="CC0000"/>
                </a:solidFill>
              </a:rPr>
              <a:t>:</a:t>
            </a:r>
            <a:endParaRPr lang="ru-RU" smtClean="0">
              <a:solidFill>
                <a:srgbClr val="CC0000"/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652963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Госданные являются критически важным элементом  для информационных сервисов в целом ряде отраслей</a:t>
            </a:r>
            <a:r>
              <a:rPr lang="en-US" sz="1600" smtClean="0">
                <a:solidFill>
                  <a:srgbClr val="595959"/>
                </a:solidFill>
              </a:rPr>
              <a:t>;</a:t>
            </a:r>
            <a:r>
              <a:rPr lang="ru-RU" sz="1600" smtClean="0">
                <a:solidFill>
                  <a:srgbClr val="595959"/>
                </a:solidFill>
              </a:rPr>
              <a:t> общий объем информационного рынка, полностью или частично базирующегося на этих данных, исчисляется  сотнями миллионов долларов. Раскрытие данных является формой поддержки бизнеса</a:t>
            </a:r>
          </a:p>
          <a:p>
            <a:pPr algn="just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Госданные стали базой для создания популярных систем в сфере оценки рисков, комплайенс, маркетинга</a:t>
            </a:r>
            <a:r>
              <a:rPr lang="en-US" sz="1600" smtClean="0">
                <a:solidFill>
                  <a:srgbClr val="595959"/>
                </a:solidFill>
              </a:rPr>
              <a:t>; </a:t>
            </a:r>
            <a:r>
              <a:rPr lang="ru-RU" sz="1600" smtClean="0">
                <a:solidFill>
                  <a:srgbClr val="595959"/>
                </a:solidFill>
              </a:rPr>
              <a:t>в этой сфере бизнес готов сам нести затраты на получение, нормализацию, обработку данных</a:t>
            </a:r>
          </a:p>
          <a:p>
            <a:pPr algn="just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Спрос на данные, содержащиеся в информационных системах госорганов, неоднороден.  В ряде сфер, в том числе в части проектов, связанных с гражданским контролем, могут потребоваться целенаправленные усилия по стимулированию интереса разработчиков к открываемым данным</a:t>
            </a:r>
          </a:p>
          <a:p>
            <a:pPr algn="just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Создание государством собственных конечных сервисов на базе имеющихся в его распоряжении данных может ограничить развитие частных инициатив, снизить экономический эффект от открытия  данных</a:t>
            </a:r>
          </a:p>
          <a:p>
            <a:pPr algn="just">
              <a:spcBef>
                <a:spcPts val="1200"/>
              </a:spcBef>
            </a:pPr>
            <a:r>
              <a:rPr lang="ru-RU" sz="1600" smtClean="0">
                <a:solidFill>
                  <a:srgbClr val="595959"/>
                </a:solidFill>
              </a:rPr>
              <a:t>Необходима эффективная обратная связь с рынком, чтобы  обеспечить максимальный эффект от открытия государственных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12165</TotalTime>
  <Words>673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Arial</vt:lpstr>
      <vt:lpstr>Wingdings</vt:lpstr>
      <vt:lpstr>Тема Office</vt:lpstr>
      <vt:lpstr>Тема Office</vt:lpstr>
      <vt:lpstr>Тема Office</vt:lpstr>
      <vt:lpstr>Тема Office</vt:lpstr>
      <vt:lpstr>Об использовании открытых данных для оказания услуг в интересах гражданского общества и бизнеса</vt:lpstr>
      <vt:lpstr>Кейс: Сервисы на основе данных по госзакупкам</vt:lpstr>
      <vt:lpstr>Кейс: Сервисы по анализу судебной информации</vt:lpstr>
      <vt:lpstr>Кейс: Сервисы по кадастру, бюджету и госрасходам</vt:lpstr>
      <vt:lpstr>Примеры сервисов для граждан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Ефимова</dc:creator>
  <cp:lastModifiedBy>user</cp:lastModifiedBy>
  <cp:revision>118</cp:revision>
  <cp:lastPrinted>2013-01-28T12:31:50Z</cp:lastPrinted>
  <dcterms:created xsi:type="dcterms:W3CDTF">2012-10-19T14:15:37Z</dcterms:created>
  <dcterms:modified xsi:type="dcterms:W3CDTF">2013-02-06T06:00:39Z</dcterms:modified>
</cp:coreProperties>
</file>